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49"/>
    <p:restoredTop sz="94610"/>
  </p:normalViewPr>
  <p:slideViewPr>
    <p:cSldViewPr snapToGrid="0" snapToObjects="1">
      <p:cViewPr varScale="1">
        <p:scale>
          <a:sx n="170" d="100"/>
          <a:sy n="170" d="100"/>
        </p:scale>
        <p:origin x="8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778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9.png"/><Relationship Id="rId9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2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7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.png"/><Relationship Id="rId10" Type="http://schemas.openxmlformats.org/officeDocument/2006/relationships/image" Target="../media/image42.png"/><Relationship Id="rId4" Type="http://schemas.openxmlformats.org/officeDocument/2006/relationships/image" Target="../media/image2.png"/><Relationship Id="rId9" Type="http://schemas.openxmlformats.org/officeDocument/2006/relationships/image" Target="../media/image4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72088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" y="285750"/>
            <a:ext cx="535781" cy="428625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9625" y="4557713"/>
            <a:ext cx="428625" cy="428625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3650" y="1318022"/>
            <a:ext cx="514350" cy="51435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714500" y="457200"/>
            <a:ext cx="5786438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405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Global Coffee AI</a:t>
            </a:r>
            <a:endParaRPr lang="en-US" sz="4050" dirty="0"/>
          </a:p>
        </p:txBody>
      </p:sp>
      <p:sp>
        <p:nvSpPr>
          <p:cNvPr id="7" name="Text 1"/>
          <p:cNvSpPr/>
          <p:nvPr/>
        </p:nvSpPr>
        <p:spPr>
          <a:xfrm>
            <a:off x="1714500" y="1400175"/>
            <a:ext cx="5786438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25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Kickoff do Projeto</a:t>
            </a:r>
            <a:endParaRPr lang="en-US" sz="2025" dirty="0"/>
          </a:p>
        </p:txBody>
      </p:sp>
      <p:sp>
        <p:nvSpPr>
          <p:cNvPr id="8" name="Text 2"/>
          <p:cNvSpPr/>
          <p:nvPr/>
        </p:nvSpPr>
        <p:spPr>
          <a:xfrm>
            <a:off x="1714500" y="2014538"/>
            <a:ext cx="5786438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350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Inteligência Artificial para análise estratégica do mercado global de café verde</a:t>
            </a:r>
            <a:endParaRPr lang="en-US" sz="1350" dirty="0"/>
          </a:p>
        </p:txBody>
      </p:sp>
      <p:sp>
        <p:nvSpPr>
          <p:cNvPr id="9" name="Shape 3"/>
          <p:cNvSpPr/>
          <p:nvPr/>
        </p:nvSpPr>
        <p:spPr>
          <a:xfrm>
            <a:off x="2200275" y="2986088"/>
            <a:ext cx="1428750" cy="1114425"/>
          </a:xfrm>
          <a:prstGeom prst="rect">
            <a:avLst/>
          </a:pr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6063" y="3157538"/>
            <a:ext cx="257175" cy="257175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371725" y="3529013"/>
            <a:ext cx="1157288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125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Conectando Produtores</a:t>
            </a:r>
            <a:endParaRPr lang="en-US" sz="1125" dirty="0"/>
          </a:p>
        </p:txBody>
      </p:sp>
      <p:sp>
        <p:nvSpPr>
          <p:cNvPr id="12" name="Shape 5"/>
          <p:cNvSpPr/>
          <p:nvPr/>
        </p:nvSpPr>
        <p:spPr>
          <a:xfrm>
            <a:off x="3857625" y="3086100"/>
            <a:ext cx="1428750" cy="914400"/>
          </a:xfrm>
          <a:prstGeom prst="rect">
            <a:avLst/>
          </a:pr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3413" y="3257550"/>
            <a:ext cx="257175" cy="257175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4029075" y="3629025"/>
            <a:ext cx="115728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125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Análise Preditiva</a:t>
            </a:r>
            <a:endParaRPr lang="en-US" sz="1125" dirty="0"/>
          </a:p>
        </p:txBody>
      </p:sp>
      <p:sp>
        <p:nvSpPr>
          <p:cNvPr id="15" name="Shape 7"/>
          <p:cNvSpPr/>
          <p:nvPr/>
        </p:nvSpPr>
        <p:spPr>
          <a:xfrm>
            <a:off x="5514975" y="2986088"/>
            <a:ext cx="1428750" cy="1114425"/>
          </a:xfrm>
          <a:prstGeom prst="rect">
            <a:avLst/>
          </a:pr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68616" y="3157538"/>
            <a:ext cx="321469" cy="257175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5686425" y="3529013"/>
            <a:ext cx="1157288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125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Otimização de Mercado</a:t>
            </a:r>
            <a:endParaRPr lang="en-US" sz="1125" dirty="0"/>
          </a:p>
        </p:txBody>
      </p:sp>
      <p:sp>
        <p:nvSpPr>
          <p:cNvPr id="18" name="Text 9"/>
          <p:cNvSpPr/>
          <p:nvPr/>
        </p:nvSpPr>
        <p:spPr>
          <a:xfrm>
            <a:off x="1714500" y="4672013"/>
            <a:ext cx="5786438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788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25 de Junho de 2025</a:t>
            </a:r>
            <a:endParaRPr lang="en-US" sz="788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633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2900" y="342900"/>
            <a:ext cx="3700407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Metodologia: Duplo Diamante</a:t>
            </a:r>
            <a:endParaRPr lang="en-US" sz="2025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612" y="450056"/>
            <a:ext cx="214313" cy="1714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074" y="435769"/>
            <a:ext cx="117746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Global Coffee AI</a:t>
            </a:r>
            <a:endParaRPr lang="en-US" sz="1125" dirty="0"/>
          </a:p>
        </p:txBody>
      </p:sp>
      <p:sp>
        <p:nvSpPr>
          <p:cNvPr id="6" name="Text 2"/>
          <p:cNvSpPr/>
          <p:nvPr/>
        </p:nvSpPr>
        <p:spPr>
          <a:xfrm>
            <a:off x="342900" y="957263"/>
            <a:ext cx="8529638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 metodologia do Duplo Diamante é um processo de design que combina pensamento divergente e convergente para resolver problemas complexos de forma estruturada e criativa.</a:t>
            </a:r>
            <a:endParaRPr lang="en-US" sz="1125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" y="1785938"/>
            <a:ext cx="7143750" cy="2143125"/>
          </a:xfrm>
          <a:prstGeom prst="rect">
            <a:avLst/>
          </a:prstGeom>
        </p:spPr>
      </p:pic>
      <p:sp>
        <p:nvSpPr>
          <p:cNvPr id="8" name="Shape 3"/>
          <p:cNvSpPr/>
          <p:nvPr/>
        </p:nvSpPr>
        <p:spPr>
          <a:xfrm>
            <a:off x="342900" y="4386263"/>
            <a:ext cx="1985963" cy="2134195"/>
          </a:xfrm>
          <a:prstGeom prst="rect">
            <a:avLst/>
          </a:prstGeom>
          <a:solidFill>
            <a:srgbClr val="FFFFFF"/>
          </a:solidFill>
          <a:ln w="397">
            <a:solidFill>
              <a:srgbClr val="6F4E3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 4"/>
          <p:cNvSpPr/>
          <p:nvPr/>
        </p:nvSpPr>
        <p:spPr>
          <a:xfrm>
            <a:off x="514350" y="4557713"/>
            <a:ext cx="1714500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Descobrir</a:t>
            </a:r>
            <a:endParaRPr lang="en-US" sz="1350" dirty="0"/>
          </a:p>
        </p:txBody>
      </p:sp>
      <p:sp>
        <p:nvSpPr>
          <p:cNvPr id="10" name="Text 5"/>
          <p:cNvSpPr/>
          <p:nvPr/>
        </p:nvSpPr>
        <p:spPr>
          <a:xfrm>
            <a:off x="514350" y="4900613"/>
            <a:ext cx="1714500" cy="10715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Pesquisa aprofundada para entender o mercado de café verde, desafios e necessidades dos stakeholders.</a:t>
            </a:r>
            <a:endParaRPr lang="en-US" sz="1125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8725" y="6086475"/>
            <a:ext cx="214313" cy="214313"/>
          </a:xfrm>
          <a:prstGeom prst="rect">
            <a:avLst/>
          </a:prstGeom>
        </p:spPr>
      </p:pic>
      <p:sp>
        <p:nvSpPr>
          <p:cNvPr id="12" name="Shape 6"/>
          <p:cNvSpPr/>
          <p:nvPr/>
        </p:nvSpPr>
        <p:spPr>
          <a:xfrm>
            <a:off x="2500313" y="4386263"/>
            <a:ext cx="1985963" cy="2134195"/>
          </a:xfrm>
          <a:prstGeom prst="rect">
            <a:avLst/>
          </a:prstGeom>
          <a:solidFill>
            <a:srgbClr val="FFFFFF"/>
          </a:solidFill>
          <a:ln w="397">
            <a:solidFill>
              <a:srgbClr val="B9936C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3" name="Text 7"/>
          <p:cNvSpPr/>
          <p:nvPr/>
        </p:nvSpPr>
        <p:spPr>
          <a:xfrm>
            <a:off x="2671763" y="4557713"/>
            <a:ext cx="1714500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Definir</a:t>
            </a:r>
            <a:endParaRPr lang="en-US" sz="1350" dirty="0"/>
          </a:p>
        </p:txBody>
      </p:sp>
      <p:sp>
        <p:nvSpPr>
          <p:cNvPr id="14" name="Text 8"/>
          <p:cNvSpPr/>
          <p:nvPr/>
        </p:nvSpPr>
        <p:spPr>
          <a:xfrm>
            <a:off x="2671763" y="4900613"/>
            <a:ext cx="17145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Síntese das descobertas para identificar o problema central e definir o escopo da solução.</a:t>
            </a:r>
            <a:endParaRPr lang="en-US" sz="1125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6138" y="5872163"/>
            <a:ext cx="214313" cy="214313"/>
          </a:xfrm>
          <a:prstGeom prst="rect">
            <a:avLst/>
          </a:prstGeom>
        </p:spPr>
      </p:pic>
      <p:sp>
        <p:nvSpPr>
          <p:cNvPr id="16" name="Shape 9"/>
          <p:cNvSpPr/>
          <p:nvPr/>
        </p:nvSpPr>
        <p:spPr>
          <a:xfrm>
            <a:off x="4657725" y="4386263"/>
            <a:ext cx="1985963" cy="2134195"/>
          </a:xfrm>
          <a:prstGeom prst="rect">
            <a:avLst/>
          </a:prstGeom>
          <a:solidFill>
            <a:srgbClr val="FFFFFF"/>
          </a:solidFill>
          <a:ln w="397">
            <a:solidFill>
              <a:srgbClr val="4A7C59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7" name="Text 10"/>
          <p:cNvSpPr/>
          <p:nvPr/>
        </p:nvSpPr>
        <p:spPr>
          <a:xfrm>
            <a:off x="4829175" y="4557713"/>
            <a:ext cx="1714500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Desenvolver</a:t>
            </a:r>
            <a:endParaRPr lang="en-US" sz="1350" dirty="0"/>
          </a:p>
        </p:txBody>
      </p:sp>
      <p:sp>
        <p:nvSpPr>
          <p:cNvPr id="18" name="Text 11"/>
          <p:cNvSpPr/>
          <p:nvPr/>
        </p:nvSpPr>
        <p:spPr>
          <a:xfrm>
            <a:off x="4829175" y="4900613"/>
            <a:ext cx="1714500" cy="10715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Idealização da solução, arquitetura técnica e funcionalidades da plataforma Global Coffee AI.</a:t>
            </a:r>
            <a:endParaRPr lang="en-US" sz="1125" dirty="0"/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0339" y="6086475"/>
            <a:ext cx="160734" cy="214313"/>
          </a:xfrm>
          <a:prstGeom prst="rect">
            <a:avLst/>
          </a:prstGeom>
        </p:spPr>
      </p:pic>
      <p:sp>
        <p:nvSpPr>
          <p:cNvPr id="20" name="Shape 12"/>
          <p:cNvSpPr/>
          <p:nvPr/>
        </p:nvSpPr>
        <p:spPr>
          <a:xfrm>
            <a:off x="6815138" y="4386263"/>
            <a:ext cx="1985963" cy="2105620"/>
          </a:xfrm>
          <a:prstGeom prst="rect">
            <a:avLst/>
          </a:prstGeom>
          <a:solidFill>
            <a:srgbClr val="FFFFFF"/>
          </a:solidFill>
          <a:ln w="397">
            <a:solidFill>
              <a:srgbClr val="6F4E3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1" name="Text 13"/>
          <p:cNvSpPr/>
          <p:nvPr/>
        </p:nvSpPr>
        <p:spPr>
          <a:xfrm>
            <a:off x="6986588" y="4557713"/>
            <a:ext cx="1714500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Entregar</a:t>
            </a:r>
            <a:endParaRPr lang="en-US" sz="1350" dirty="0"/>
          </a:p>
        </p:txBody>
      </p:sp>
      <p:sp>
        <p:nvSpPr>
          <p:cNvPr id="22" name="Text 14"/>
          <p:cNvSpPr/>
          <p:nvPr/>
        </p:nvSpPr>
        <p:spPr>
          <a:xfrm>
            <a:off x="6986588" y="4900613"/>
            <a:ext cx="17145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Definição do MVP, cronograma de desenvolvimento e plano de implementação.</a:t>
            </a:r>
            <a:endParaRPr lang="en-US" sz="1125" dirty="0"/>
          </a:p>
        </p:txBody>
      </p:sp>
      <p:pic>
        <p:nvPicPr>
          <p:cNvPr id="23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00963" y="5872163"/>
            <a:ext cx="214313" cy="2143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71294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2900" y="342900"/>
            <a:ext cx="2501429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Fase de Descoberta</a:t>
            </a:r>
            <a:endParaRPr lang="en-US" sz="2025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612" y="450056"/>
            <a:ext cx="214313" cy="1714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074" y="435769"/>
            <a:ext cx="117746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Global Coffee AI</a:t>
            </a:r>
            <a:endParaRPr lang="en-US" sz="1125" dirty="0"/>
          </a:p>
        </p:txBody>
      </p:sp>
      <p:sp>
        <p:nvSpPr>
          <p:cNvPr id="6" name="Text 2"/>
          <p:cNvSpPr/>
          <p:nvPr/>
        </p:nvSpPr>
        <p:spPr>
          <a:xfrm>
            <a:off x="342900" y="957263"/>
            <a:ext cx="4186238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Principais Descobertas</a:t>
            </a:r>
            <a:endParaRPr lang="en-US" sz="1350" dirty="0"/>
          </a:p>
        </p:txBody>
      </p:sp>
      <p:sp>
        <p:nvSpPr>
          <p:cNvPr id="7" name="Shape 3"/>
          <p:cNvSpPr/>
          <p:nvPr/>
        </p:nvSpPr>
        <p:spPr>
          <a:xfrm>
            <a:off x="342900" y="1328738"/>
            <a:ext cx="4114800" cy="1314450"/>
          </a:xfrm>
          <a:prstGeom prst="rect">
            <a:avLst/>
          </a:prstGeom>
          <a:solidFill>
            <a:srgbClr val="B9936C">
              <a:alpha val="1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Shape 4"/>
          <p:cNvSpPr/>
          <p:nvPr/>
        </p:nvSpPr>
        <p:spPr>
          <a:xfrm>
            <a:off x="342900" y="1328738"/>
            <a:ext cx="28575" cy="1314450"/>
          </a:xfrm>
          <a:prstGeom prst="rect">
            <a:avLst/>
          </a:prstGeom>
          <a:solidFill>
            <a:srgbClr val="B9936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Text 5"/>
          <p:cNvSpPr/>
          <p:nvPr/>
        </p:nvSpPr>
        <p:spPr>
          <a:xfrm>
            <a:off x="457200" y="1443038"/>
            <a:ext cx="3957638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Desafios dos Produtores</a:t>
            </a:r>
            <a:endParaRPr lang="en-US" sz="900" dirty="0"/>
          </a:p>
        </p:txBody>
      </p:sp>
      <p:sp>
        <p:nvSpPr>
          <p:cNvPr id="10" name="Text 6"/>
          <p:cNvSpPr/>
          <p:nvPr/>
        </p:nvSpPr>
        <p:spPr>
          <a:xfrm>
            <a:off x="600075" y="1671638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Variações climáticas e pragas</a:t>
            </a:r>
            <a:endParaRPr lang="en-US" sz="1125" dirty="0"/>
          </a:p>
        </p:txBody>
      </p:sp>
      <p:sp>
        <p:nvSpPr>
          <p:cNvPr id="11" name="Text 7"/>
          <p:cNvSpPr/>
          <p:nvPr/>
        </p:nvSpPr>
        <p:spPr>
          <a:xfrm>
            <a:off x="600075" y="1885950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Flutuações de preço imprevisíveis</a:t>
            </a:r>
            <a:endParaRPr lang="en-US" sz="1125" dirty="0"/>
          </a:p>
        </p:txBody>
      </p:sp>
      <p:sp>
        <p:nvSpPr>
          <p:cNvPr id="12" name="Text 8"/>
          <p:cNvSpPr/>
          <p:nvPr/>
        </p:nvSpPr>
        <p:spPr>
          <a:xfrm>
            <a:off x="600075" y="2100263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Acesso limitado a mercados</a:t>
            </a:r>
            <a:endParaRPr lang="en-US" sz="1125" dirty="0"/>
          </a:p>
        </p:txBody>
      </p:sp>
      <p:sp>
        <p:nvSpPr>
          <p:cNvPr id="13" name="Text 9"/>
          <p:cNvSpPr/>
          <p:nvPr/>
        </p:nvSpPr>
        <p:spPr>
          <a:xfrm>
            <a:off x="600075" y="2314575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Dificuldades com certificações</a:t>
            </a:r>
            <a:endParaRPr lang="en-US" sz="1125" dirty="0"/>
          </a:p>
        </p:txBody>
      </p:sp>
      <p:sp>
        <p:nvSpPr>
          <p:cNvPr id="14" name="Shape 10"/>
          <p:cNvSpPr/>
          <p:nvPr/>
        </p:nvSpPr>
        <p:spPr>
          <a:xfrm>
            <a:off x="342900" y="2757488"/>
            <a:ext cx="4114800" cy="1314450"/>
          </a:xfrm>
          <a:prstGeom prst="rect">
            <a:avLst/>
          </a:prstGeom>
          <a:solidFill>
            <a:srgbClr val="B9936C">
              <a:alpha val="1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Shape 11"/>
          <p:cNvSpPr/>
          <p:nvPr/>
        </p:nvSpPr>
        <p:spPr>
          <a:xfrm>
            <a:off x="342900" y="2757488"/>
            <a:ext cx="28575" cy="1314450"/>
          </a:xfrm>
          <a:prstGeom prst="rect">
            <a:avLst/>
          </a:prstGeom>
          <a:solidFill>
            <a:srgbClr val="B9936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Text 12"/>
          <p:cNvSpPr/>
          <p:nvPr/>
        </p:nvSpPr>
        <p:spPr>
          <a:xfrm>
            <a:off x="457200" y="2871788"/>
            <a:ext cx="3957638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Necessidades dos Consumidores</a:t>
            </a:r>
            <a:endParaRPr lang="en-US" sz="900" dirty="0"/>
          </a:p>
        </p:txBody>
      </p:sp>
      <p:sp>
        <p:nvSpPr>
          <p:cNvPr id="17" name="Text 13"/>
          <p:cNvSpPr/>
          <p:nvPr/>
        </p:nvSpPr>
        <p:spPr>
          <a:xfrm>
            <a:off x="600075" y="3100388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Garantia de qualidade e consistência</a:t>
            </a:r>
            <a:endParaRPr lang="en-US" sz="1125" dirty="0"/>
          </a:p>
        </p:txBody>
      </p:sp>
      <p:sp>
        <p:nvSpPr>
          <p:cNvPr id="18" name="Text 14"/>
          <p:cNvSpPr/>
          <p:nvPr/>
        </p:nvSpPr>
        <p:spPr>
          <a:xfrm>
            <a:off x="600075" y="3314700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Rastreabilidade e transparência</a:t>
            </a:r>
            <a:endParaRPr lang="en-US" sz="1125" dirty="0"/>
          </a:p>
        </p:txBody>
      </p:sp>
      <p:sp>
        <p:nvSpPr>
          <p:cNvPr id="19" name="Text 15"/>
          <p:cNvSpPr/>
          <p:nvPr/>
        </p:nvSpPr>
        <p:spPr>
          <a:xfrm>
            <a:off x="600075" y="3529013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Otimização de custos logísticos</a:t>
            </a:r>
            <a:endParaRPr lang="en-US" sz="1125" dirty="0"/>
          </a:p>
        </p:txBody>
      </p:sp>
      <p:sp>
        <p:nvSpPr>
          <p:cNvPr id="20" name="Text 16"/>
          <p:cNvSpPr/>
          <p:nvPr/>
        </p:nvSpPr>
        <p:spPr>
          <a:xfrm>
            <a:off x="600075" y="3743325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Acesso a cafés especiais</a:t>
            </a:r>
            <a:endParaRPr lang="en-US" sz="1125" dirty="0"/>
          </a:p>
        </p:txBody>
      </p:sp>
      <p:sp>
        <p:nvSpPr>
          <p:cNvPr id="21" name="Shape 17"/>
          <p:cNvSpPr/>
          <p:nvPr/>
        </p:nvSpPr>
        <p:spPr>
          <a:xfrm>
            <a:off x="342900" y="4186238"/>
            <a:ext cx="4114800" cy="1314450"/>
          </a:xfrm>
          <a:prstGeom prst="rect">
            <a:avLst/>
          </a:prstGeom>
          <a:solidFill>
            <a:srgbClr val="B9936C">
              <a:alpha val="1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2" name="Shape 18"/>
          <p:cNvSpPr/>
          <p:nvPr/>
        </p:nvSpPr>
        <p:spPr>
          <a:xfrm>
            <a:off x="342900" y="4186238"/>
            <a:ext cx="28575" cy="1314450"/>
          </a:xfrm>
          <a:prstGeom prst="rect">
            <a:avLst/>
          </a:prstGeom>
          <a:solidFill>
            <a:srgbClr val="B9936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3" name="Text 19"/>
          <p:cNvSpPr/>
          <p:nvPr/>
        </p:nvSpPr>
        <p:spPr>
          <a:xfrm>
            <a:off x="457200" y="4300538"/>
            <a:ext cx="3957638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Oportunidades de Mercado</a:t>
            </a:r>
            <a:endParaRPr lang="en-US" sz="900" dirty="0"/>
          </a:p>
        </p:txBody>
      </p:sp>
      <p:sp>
        <p:nvSpPr>
          <p:cNvPr id="24" name="Text 20"/>
          <p:cNvSpPr/>
          <p:nvPr/>
        </p:nvSpPr>
        <p:spPr>
          <a:xfrm>
            <a:off x="600075" y="4529138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Crescimento do mercado de cafés especiais</a:t>
            </a:r>
            <a:endParaRPr lang="en-US" sz="1125" dirty="0"/>
          </a:p>
        </p:txBody>
      </p:sp>
      <p:sp>
        <p:nvSpPr>
          <p:cNvPr id="25" name="Text 21"/>
          <p:cNvSpPr/>
          <p:nvPr/>
        </p:nvSpPr>
        <p:spPr>
          <a:xfrm>
            <a:off x="600075" y="4743450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Digitalização da cadeia de suprimentos</a:t>
            </a:r>
            <a:endParaRPr lang="en-US" sz="1125" dirty="0"/>
          </a:p>
        </p:txBody>
      </p:sp>
      <p:sp>
        <p:nvSpPr>
          <p:cNvPr id="26" name="Text 22"/>
          <p:cNvSpPr/>
          <p:nvPr/>
        </p:nvSpPr>
        <p:spPr>
          <a:xfrm>
            <a:off x="600075" y="4957763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Demanda por sustentabilidade</a:t>
            </a:r>
            <a:endParaRPr lang="en-US" sz="1125" dirty="0"/>
          </a:p>
        </p:txBody>
      </p:sp>
      <p:sp>
        <p:nvSpPr>
          <p:cNvPr id="27" name="Text 23"/>
          <p:cNvSpPr/>
          <p:nvPr/>
        </p:nvSpPr>
        <p:spPr>
          <a:xfrm>
            <a:off x="600075" y="5172075"/>
            <a:ext cx="38147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Expansão em mercados emergentes (China)</a:t>
            </a:r>
            <a:endParaRPr lang="en-US" sz="1125" dirty="0"/>
          </a:p>
        </p:txBody>
      </p:sp>
      <p:sp>
        <p:nvSpPr>
          <p:cNvPr id="28" name="Text 24"/>
          <p:cNvSpPr/>
          <p:nvPr/>
        </p:nvSpPr>
        <p:spPr>
          <a:xfrm>
            <a:off x="4686300" y="957263"/>
            <a:ext cx="4186238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Mapa Global de Produção</a:t>
            </a:r>
            <a:endParaRPr lang="en-US" sz="1350" dirty="0"/>
          </a:p>
        </p:txBody>
      </p:sp>
      <p:sp>
        <p:nvSpPr>
          <p:cNvPr id="29" name="Shape 25"/>
          <p:cNvSpPr/>
          <p:nvPr/>
        </p:nvSpPr>
        <p:spPr>
          <a:xfrm>
            <a:off x="4686300" y="1328738"/>
            <a:ext cx="4114800" cy="2371725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3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0600" y="1443038"/>
            <a:ext cx="3571875" cy="2143125"/>
          </a:xfrm>
          <a:prstGeom prst="rect">
            <a:avLst/>
          </a:prstGeom>
        </p:spPr>
      </p:pic>
      <p:sp>
        <p:nvSpPr>
          <p:cNvPr id="31" name="Text 26"/>
          <p:cNvSpPr/>
          <p:nvPr/>
        </p:nvSpPr>
        <p:spPr>
          <a:xfrm>
            <a:off x="4686300" y="3871913"/>
            <a:ext cx="4186238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Comparação Arábica vs. Robusta</a:t>
            </a:r>
            <a:endParaRPr lang="en-US" sz="1350" dirty="0"/>
          </a:p>
        </p:txBody>
      </p:sp>
      <p:sp>
        <p:nvSpPr>
          <p:cNvPr id="32" name="Shape 27"/>
          <p:cNvSpPr/>
          <p:nvPr/>
        </p:nvSpPr>
        <p:spPr>
          <a:xfrm>
            <a:off x="4686300" y="4243388"/>
            <a:ext cx="4114800" cy="165735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3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0600" y="4429125"/>
            <a:ext cx="1714500" cy="1285875"/>
          </a:xfrm>
          <a:prstGeom prst="rect">
            <a:avLst/>
          </a:prstGeom>
        </p:spPr>
      </p:pic>
      <p:pic>
        <p:nvPicPr>
          <p:cNvPr id="3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3700" y="4357688"/>
            <a:ext cx="1943100" cy="1428750"/>
          </a:xfrm>
          <a:prstGeom prst="rect">
            <a:avLst/>
          </a:prstGeom>
        </p:spPr>
      </p:pic>
      <p:sp>
        <p:nvSpPr>
          <p:cNvPr id="35" name="Shape 28"/>
          <p:cNvSpPr/>
          <p:nvPr/>
        </p:nvSpPr>
        <p:spPr>
          <a:xfrm>
            <a:off x="342900" y="6129338"/>
            <a:ext cx="8458200" cy="657225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6" name="Text 29"/>
          <p:cNvSpPr/>
          <p:nvPr/>
        </p:nvSpPr>
        <p:spPr>
          <a:xfrm>
            <a:off x="457200" y="6270427"/>
            <a:ext cx="1222391" cy="15894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Insight principal:</a:t>
            </a:r>
            <a:endParaRPr lang="en-US" sz="1125" dirty="0"/>
          </a:p>
        </p:txBody>
      </p:sp>
      <p:sp>
        <p:nvSpPr>
          <p:cNvPr id="37" name="Text 30"/>
          <p:cNvSpPr/>
          <p:nvPr/>
        </p:nvSpPr>
        <p:spPr>
          <a:xfrm>
            <a:off x="457200" y="6270427"/>
            <a:ext cx="8044058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Existe uma significativa assimetria de informações entre produtores e consumidores de café verde, criando ineficiências operacionais e financeiras em toda a cadeia de valor.</a:t>
            </a:r>
            <a:endParaRPr lang="en-US" sz="112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8150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2900" y="342900"/>
            <a:ext cx="2258178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Fase de Definição</a:t>
            </a:r>
            <a:endParaRPr lang="en-US" sz="2025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612" y="450056"/>
            <a:ext cx="214313" cy="1714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074" y="435769"/>
            <a:ext cx="117746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Global Coffee AI</a:t>
            </a:r>
            <a:endParaRPr lang="en-US" sz="1125" dirty="0"/>
          </a:p>
        </p:txBody>
      </p:sp>
      <p:sp>
        <p:nvSpPr>
          <p:cNvPr id="6" name="Shape 2"/>
          <p:cNvSpPr/>
          <p:nvPr/>
        </p:nvSpPr>
        <p:spPr>
          <a:xfrm>
            <a:off x="342900" y="842963"/>
            <a:ext cx="8458200" cy="971550"/>
          </a:xfrm>
          <a:prstGeom prst="rect">
            <a:avLst/>
          </a:prstGeom>
          <a:solidFill>
            <a:srgbClr val="6F4E37">
              <a:alpha val="10000"/>
            </a:srgbClr>
          </a:solidFill>
          <a:ln/>
        </p:spPr>
        <p:txBody>
          <a:bodyPr/>
          <a:lstStyle/>
          <a:p>
            <a:r>
              <a:rPr lang="pt-BR" dirty="0"/>
              <a:t>`</a:t>
            </a:r>
          </a:p>
        </p:txBody>
      </p:sp>
      <p:sp>
        <p:nvSpPr>
          <p:cNvPr id="7" name="Shape 3"/>
          <p:cNvSpPr/>
          <p:nvPr/>
        </p:nvSpPr>
        <p:spPr>
          <a:xfrm>
            <a:off x="342900" y="842963"/>
            <a:ext cx="28575" cy="971550"/>
          </a:xfrm>
          <a:prstGeom prst="rect">
            <a:avLst/>
          </a:prstGeom>
          <a:solidFill>
            <a:srgbClr val="6F4E3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4"/>
          <p:cNvSpPr/>
          <p:nvPr/>
        </p:nvSpPr>
        <p:spPr>
          <a:xfrm>
            <a:off x="457200" y="957263"/>
            <a:ext cx="8301038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Declaração do Problema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457200" y="1271588"/>
            <a:ext cx="8301038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i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"O mercado global de café verde é caracterizado por uma significativa assimetria de informações e ineficiências operacionais, impedindo produtores e consumidores de otimizar suas operações."</a:t>
            </a:r>
            <a:endParaRPr lang="en-US" sz="1125" dirty="0"/>
          </a:p>
        </p:txBody>
      </p:sp>
      <p:sp>
        <p:nvSpPr>
          <p:cNvPr id="10" name="Shape 6"/>
          <p:cNvSpPr/>
          <p:nvPr/>
        </p:nvSpPr>
        <p:spPr>
          <a:xfrm>
            <a:off x="342900" y="1928813"/>
            <a:ext cx="4171950" cy="1100138"/>
          </a:xfrm>
          <a:prstGeom prst="rect">
            <a:avLst/>
          </a:prstGeom>
          <a:solidFill>
            <a:srgbClr val="4A7C59">
              <a:alpha val="1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7"/>
          <p:cNvSpPr/>
          <p:nvPr/>
        </p:nvSpPr>
        <p:spPr>
          <a:xfrm>
            <a:off x="342900" y="1928813"/>
            <a:ext cx="28575" cy="1100138"/>
          </a:xfrm>
          <a:prstGeom prst="rect">
            <a:avLst/>
          </a:prstGeom>
          <a:solidFill>
            <a:srgbClr val="4A7C59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8"/>
          <p:cNvSpPr/>
          <p:nvPr/>
        </p:nvSpPr>
        <p:spPr>
          <a:xfrm>
            <a:off x="457200" y="2043113"/>
            <a:ext cx="4014788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Para Produtores</a:t>
            </a:r>
            <a:endParaRPr lang="en-US" sz="900" dirty="0"/>
          </a:p>
        </p:txBody>
      </p:sp>
      <p:sp>
        <p:nvSpPr>
          <p:cNvPr id="13" name="Text 9"/>
          <p:cNvSpPr/>
          <p:nvPr/>
        </p:nvSpPr>
        <p:spPr>
          <a:xfrm>
            <a:off x="600075" y="2271713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Previsões climáticas e de safra</a:t>
            </a:r>
            <a:endParaRPr lang="en-US" sz="1125" dirty="0"/>
          </a:p>
        </p:txBody>
      </p:sp>
      <p:sp>
        <p:nvSpPr>
          <p:cNvPr id="14" name="Text 10"/>
          <p:cNvSpPr/>
          <p:nvPr/>
        </p:nvSpPr>
        <p:spPr>
          <a:xfrm>
            <a:off x="600075" y="2486025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Dados de mercado em tempo real</a:t>
            </a:r>
            <a:endParaRPr lang="en-US" sz="1125" dirty="0"/>
          </a:p>
        </p:txBody>
      </p:sp>
      <p:sp>
        <p:nvSpPr>
          <p:cNvPr id="15" name="Text 11"/>
          <p:cNvSpPr/>
          <p:nvPr/>
        </p:nvSpPr>
        <p:spPr>
          <a:xfrm>
            <a:off x="600075" y="2700338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Conexão direta com compradores</a:t>
            </a:r>
            <a:endParaRPr lang="en-US" sz="1125" dirty="0"/>
          </a:p>
        </p:txBody>
      </p:sp>
      <p:sp>
        <p:nvSpPr>
          <p:cNvPr id="16" name="Shape 12"/>
          <p:cNvSpPr/>
          <p:nvPr/>
        </p:nvSpPr>
        <p:spPr>
          <a:xfrm>
            <a:off x="4629150" y="1928813"/>
            <a:ext cx="4171950" cy="1100138"/>
          </a:xfrm>
          <a:prstGeom prst="rect">
            <a:avLst/>
          </a:prstGeom>
          <a:solidFill>
            <a:srgbClr val="4A7C59">
              <a:alpha val="10000"/>
            </a:srgbClr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17" name="Shape 13"/>
          <p:cNvSpPr/>
          <p:nvPr/>
        </p:nvSpPr>
        <p:spPr>
          <a:xfrm>
            <a:off x="4629150" y="1928813"/>
            <a:ext cx="28575" cy="1100138"/>
          </a:xfrm>
          <a:prstGeom prst="rect">
            <a:avLst/>
          </a:prstGeom>
          <a:solidFill>
            <a:srgbClr val="4A7C59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Text 14"/>
          <p:cNvSpPr/>
          <p:nvPr/>
        </p:nvSpPr>
        <p:spPr>
          <a:xfrm>
            <a:off x="4743450" y="2043113"/>
            <a:ext cx="4014788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Para Consumidores</a:t>
            </a:r>
            <a:endParaRPr lang="en-US" sz="900" dirty="0"/>
          </a:p>
        </p:txBody>
      </p:sp>
      <p:sp>
        <p:nvSpPr>
          <p:cNvPr id="19" name="Text 15"/>
          <p:cNvSpPr/>
          <p:nvPr/>
        </p:nvSpPr>
        <p:spPr>
          <a:xfrm>
            <a:off x="4886325" y="2271713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Garantia de qualidade e rastreabilidade</a:t>
            </a:r>
            <a:endParaRPr lang="en-US" sz="1125" dirty="0"/>
          </a:p>
        </p:txBody>
      </p:sp>
      <p:sp>
        <p:nvSpPr>
          <p:cNvPr id="20" name="Text 16"/>
          <p:cNvSpPr/>
          <p:nvPr/>
        </p:nvSpPr>
        <p:spPr>
          <a:xfrm>
            <a:off x="4886325" y="2486025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Acesso a uma oferta diversificada</a:t>
            </a:r>
            <a:endParaRPr lang="en-US" sz="1125" dirty="0"/>
          </a:p>
        </p:txBody>
      </p:sp>
      <p:sp>
        <p:nvSpPr>
          <p:cNvPr id="21" name="Text 17"/>
          <p:cNvSpPr/>
          <p:nvPr/>
        </p:nvSpPr>
        <p:spPr>
          <a:xfrm>
            <a:off x="4886325" y="2700338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Insights sobre tendências de mercado</a:t>
            </a:r>
            <a:endParaRPr lang="en-US" sz="1125" dirty="0"/>
          </a:p>
        </p:txBody>
      </p:sp>
      <p:sp>
        <p:nvSpPr>
          <p:cNvPr id="22" name="Shape 18"/>
          <p:cNvSpPr/>
          <p:nvPr/>
        </p:nvSpPr>
        <p:spPr>
          <a:xfrm>
            <a:off x="342900" y="3143250"/>
            <a:ext cx="8458200" cy="2328863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23" name="Text 19"/>
          <p:cNvSpPr/>
          <p:nvPr/>
        </p:nvSpPr>
        <p:spPr>
          <a:xfrm>
            <a:off x="457200" y="3257550"/>
            <a:ext cx="8301038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Escopo Inicial da Solução (MVP)</a:t>
            </a:r>
            <a:endParaRPr lang="en-US" sz="1350" dirty="0"/>
          </a:p>
        </p:txBody>
      </p:sp>
      <p:pic>
        <p:nvPicPr>
          <p:cNvPr id="2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3571875"/>
            <a:ext cx="4057650" cy="1785938"/>
          </a:xfrm>
          <a:prstGeom prst="rect">
            <a:avLst/>
          </a:prstGeom>
        </p:spPr>
      </p:pic>
      <p:sp>
        <p:nvSpPr>
          <p:cNvPr id="25" name="Text 20"/>
          <p:cNvSpPr/>
          <p:nvPr/>
        </p:nvSpPr>
        <p:spPr>
          <a:xfrm>
            <a:off x="4629150" y="3571875"/>
            <a:ext cx="204311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Inclusões Prioritárias</a:t>
            </a:r>
            <a:endParaRPr lang="en-US" sz="900" dirty="0"/>
          </a:p>
        </p:txBody>
      </p:sp>
      <p:sp>
        <p:nvSpPr>
          <p:cNvPr id="26" name="Text 21"/>
          <p:cNvSpPr/>
          <p:nvPr/>
        </p:nvSpPr>
        <p:spPr>
          <a:xfrm>
            <a:off x="4772025" y="3771900"/>
            <a:ext cx="1900238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Previsão de produção e preços</a:t>
            </a:r>
            <a:endParaRPr lang="en-US" sz="1125" dirty="0"/>
          </a:p>
        </p:txBody>
      </p:sp>
      <p:sp>
        <p:nvSpPr>
          <p:cNvPr id="27" name="Text 22"/>
          <p:cNvSpPr/>
          <p:nvPr/>
        </p:nvSpPr>
        <p:spPr>
          <a:xfrm>
            <a:off x="4772025" y="4200525"/>
            <a:ext cx="1900238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Dashboard com dados de mercado</a:t>
            </a:r>
            <a:endParaRPr lang="en-US" sz="1125" dirty="0"/>
          </a:p>
        </p:txBody>
      </p:sp>
      <p:sp>
        <p:nvSpPr>
          <p:cNvPr id="28" name="Text 23"/>
          <p:cNvSpPr/>
          <p:nvPr/>
        </p:nvSpPr>
        <p:spPr>
          <a:xfrm>
            <a:off x="4772025" y="4629150"/>
            <a:ext cx="190023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Rastreabilidade simplificada</a:t>
            </a:r>
            <a:endParaRPr lang="en-US" sz="1125" dirty="0"/>
          </a:p>
        </p:txBody>
      </p:sp>
      <p:sp>
        <p:nvSpPr>
          <p:cNvPr id="29" name="Text 24"/>
          <p:cNvSpPr/>
          <p:nvPr/>
        </p:nvSpPr>
        <p:spPr>
          <a:xfrm>
            <a:off x="6715125" y="3571875"/>
            <a:ext cx="204311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B9936C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Exclusões do MVP</a:t>
            </a:r>
            <a:endParaRPr lang="en-US" sz="900" dirty="0"/>
          </a:p>
        </p:txBody>
      </p:sp>
      <p:sp>
        <p:nvSpPr>
          <p:cNvPr id="30" name="Text 25"/>
          <p:cNvSpPr/>
          <p:nvPr/>
        </p:nvSpPr>
        <p:spPr>
          <a:xfrm>
            <a:off x="6858000" y="3771900"/>
            <a:ext cx="1900238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Otimização logística avançada</a:t>
            </a:r>
            <a:endParaRPr lang="en-US" sz="1125" dirty="0"/>
          </a:p>
        </p:txBody>
      </p:sp>
      <p:sp>
        <p:nvSpPr>
          <p:cNvPr id="31" name="Text 26"/>
          <p:cNvSpPr/>
          <p:nvPr/>
        </p:nvSpPr>
        <p:spPr>
          <a:xfrm>
            <a:off x="6858000" y="4200525"/>
            <a:ext cx="190023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Marketplace completo</a:t>
            </a:r>
            <a:endParaRPr lang="en-US" sz="1125" dirty="0"/>
          </a:p>
        </p:txBody>
      </p:sp>
      <p:sp>
        <p:nvSpPr>
          <p:cNvPr id="32" name="Text 27"/>
          <p:cNvSpPr/>
          <p:nvPr/>
        </p:nvSpPr>
        <p:spPr>
          <a:xfrm>
            <a:off x="6858000" y="4414838"/>
            <a:ext cx="1900238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Análise de pegada de carbono</a:t>
            </a:r>
            <a:endParaRPr lang="en-US" sz="112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99730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2900" y="342900"/>
            <a:ext cx="3230119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Fase de Desenvolvimento</a:t>
            </a:r>
            <a:endParaRPr lang="en-US" sz="2025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612" y="450056"/>
            <a:ext cx="214313" cy="1714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074" y="435769"/>
            <a:ext cx="117746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Global Coffee AI</a:t>
            </a:r>
            <a:endParaRPr lang="en-US" sz="1125" dirty="0"/>
          </a:p>
        </p:txBody>
      </p:sp>
      <p:sp>
        <p:nvSpPr>
          <p:cNvPr id="6" name="Shape 2"/>
          <p:cNvSpPr/>
          <p:nvPr/>
        </p:nvSpPr>
        <p:spPr>
          <a:xfrm>
            <a:off x="342900" y="842963"/>
            <a:ext cx="8458200" cy="268605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3"/>
          <p:cNvSpPr/>
          <p:nvPr/>
        </p:nvSpPr>
        <p:spPr>
          <a:xfrm>
            <a:off x="457200" y="957263"/>
            <a:ext cx="8301038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Arquitetura da Solução</a:t>
            </a:r>
            <a:endParaRPr lang="en-US" sz="1350" dirty="0"/>
          </a:p>
        </p:txBody>
      </p:sp>
      <p:sp>
        <p:nvSpPr>
          <p:cNvPr id="8" name="Shape 4"/>
          <p:cNvSpPr/>
          <p:nvPr/>
        </p:nvSpPr>
        <p:spPr>
          <a:xfrm>
            <a:off x="342900" y="3643313"/>
            <a:ext cx="2028825" cy="1382316"/>
          </a:xfrm>
          <a:prstGeom prst="rect">
            <a:avLst/>
          </a:prstGeom>
          <a:solidFill>
            <a:srgbClr val="FFFFFF"/>
          </a:solidFill>
          <a:ln w="397">
            <a:solidFill>
              <a:srgbClr val="6F4E3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 5"/>
          <p:cNvSpPr/>
          <p:nvPr/>
        </p:nvSpPr>
        <p:spPr>
          <a:xfrm>
            <a:off x="457200" y="3757613"/>
            <a:ext cx="187166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Coleta de Dados</a:t>
            </a:r>
            <a:endParaRPr lang="en-US" sz="900" dirty="0"/>
          </a:p>
        </p:txBody>
      </p:sp>
      <p:sp>
        <p:nvSpPr>
          <p:cNvPr id="10" name="Text 6"/>
          <p:cNvSpPr/>
          <p:nvPr/>
        </p:nvSpPr>
        <p:spPr>
          <a:xfrm>
            <a:off x="600075" y="3986213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Apache Kafka</a:t>
            </a:r>
            <a:endParaRPr lang="en-US" sz="1125" dirty="0"/>
          </a:p>
        </p:txBody>
      </p:sp>
      <p:sp>
        <p:nvSpPr>
          <p:cNvPr id="11" name="Text 7"/>
          <p:cNvSpPr/>
          <p:nvPr/>
        </p:nvSpPr>
        <p:spPr>
          <a:xfrm>
            <a:off x="600075" y="4200525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Apache NiFi</a:t>
            </a:r>
            <a:endParaRPr lang="en-US" sz="1125" dirty="0"/>
          </a:p>
        </p:txBody>
      </p:sp>
      <p:sp>
        <p:nvSpPr>
          <p:cNvPr id="12" name="Text 8"/>
          <p:cNvSpPr/>
          <p:nvPr/>
        </p:nvSpPr>
        <p:spPr>
          <a:xfrm>
            <a:off x="600075" y="4414838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Python Scrapers</a:t>
            </a:r>
            <a:endParaRPr lang="en-US" sz="1125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2303" y="4686300"/>
            <a:ext cx="150019" cy="171450"/>
          </a:xfrm>
          <a:prstGeom prst="rect">
            <a:avLst/>
          </a:prstGeom>
        </p:spPr>
      </p:pic>
      <p:sp>
        <p:nvSpPr>
          <p:cNvPr id="14" name="Shape 9"/>
          <p:cNvSpPr/>
          <p:nvPr/>
        </p:nvSpPr>
        <p:spPr>
          <a:xfrm>
            <a:off x="2486025" y="3643313"/>
            <a:ext cx="2028825" cy="1382316"/>
          </a:xfrm>
          <a:prstGeom prst="rect">
            <a:avLst/>
          </a:prstGeom>
          <a:solidFill>
            <a:srgbClr val="FFFFFF"/>
          </a:solidFill>
          <a:ln w="397">
            <a:solidFill>
              <a:srgbClr val="B9936C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5" name="Text 10"/>
          <p:cNvSpPr/>
          <p:nvPr/>
        </p:nvSpPr>
        <p:spPr>
          <a:xfrm>
            <a:off x="2600325" y="3757613"/>
            <a:ext cx="187166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Processamento</a:t>
            </a:r>
            <a:endParaRPr lang="en-US" sz="900" dirty="0"/>
          </a:p>
        </p:txBody>
      </p:sp>
      <p:sp>
        <p:nvSpPr>
          <p:cNvPr id="16" name="Text 11"/>
          <p:cNvSpPr/>
          <p:nvPr/>
        </p:nvSpPr>
        <p:spPr>
          <a:xfrm>
            <a:off x="2743200" y="3986213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Apache Spark</a:t>
            </a:r>
            <a:endParaRPr lang="en-US" sz="1125" dirty="0"/>
          </a:p>
        </p:txBody>
      </p:sp>
      <p:sp>
        <p:nvSpPr>
          <p:cNvPr id="17" name="Text 12"/>
          <p:cNvSpPr/>
          <p:nvPr/>
        </p:nvSpPr>
        <p:spPr>
          <a:xfrm>
            <a:off x="2743200" y="4200525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TensorFlow</a:t>
            </a:r>
            <a:endParaRPr lang="en-US" sz="1125" dirty="0"/>
          </a:p>
        </p:txBody>
      </p:sp>
      <p:sp>
        <p:nvSpPr>
          <p:cNvPr id="18" name="Text 13"/>
          <p:cNvSpPr/>
          <p:nvPr/>
        </p:nvSpPr>
        <p:spPr>
          <a:xfrm>
            <a:off x="2743200" y="4414838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PyTorch</a:t>
            </a:r>
            <a:endParaRPr lang="en-US" sz="1125" dirty="0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3281" y="4686300"/>
            <a:ext cx="214313" cy="171450"/>
          </a:xfrm>
          <a:prstGeom prst="rect">
            <a:avLst/>
          </a:prstGeom>
        </p:spPr>
      </p:pic>
      <p:sp>
        <p:nvSpPr>
          <p:cNvPr id="20" name="Shape 14"/>
          <p:cNvSpPr/>
          <p:nvPr/>
        </p:nvSpPr>
        <p:spPr>
          <a:xfrm>
            <a:off x="4629150" y="3643313"/>
            <a:ext cx="2028825" cy="1382316"/>
          </a:xfrm>
          <a:prstGeom prst="rect">
            <a:avLst/>
          </a:prstGeom>
          <a:solidFill>
            <a:srgbClr val="FFFFFF"/>
          </a:solidFill>
          <a:ln w="397">
            <a:solidFill>
              <a:srgbClr val="4A7C59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1" name="Text 15"/>
          <p:cNvSpPr/>
          <p:nvPr/>
        </p:nvSpPr>
        <p:spPr>
          <a:xfrm>
            <a:off x="4743450" y="3757613"/>
            <a:ext cx="187166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Backend</a:t>
            </a:r>
            <a:endParaRPr lang="en-US" sz="900" dirty="0"/>
          </a:p>
        </p:txBody>
      </p:sp>
      <p:sp>
        <p:nvSpPr>
          <p:cNvPr id="22" name="Text 16"/>
          <p:cNvSpPr/>
          <p:nvPr/>
        </p:nvSpPr>
        <p:spPr>
          <a:xfrm>
            <a:off x="4886325" y="3986213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Flask</a:t>
            </a:r>
            <a:endParaRPr lang="en-US" sz="1125" dirty="0"/>
          </a:p>
        </p:txBody>
      </p:sp>
      <p:sp>
        <p:nvSpPr>
          <p:cNvPr id="23" name="Text 17"/>
          <p:cNvSpPr/>
          <p:nvPr/>
        </p:nvSpPr>
        <p:spPr>
          <a:xfrm>
            <a:off x="4886325" y="4200525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PostgreSQL</a:t>
            </a:r>
            <a:endParaRPr lang="en-US" sz="1125" dirty="0"/>
          </a:p>
        </p:txBody>
      </p:sp>
      <p:sp>
        <p:nvSpPr>
          <p:cNvPr id="24" name="Text 18"/>
          <p:cNvSpPr/>
          <p:nvPr/>
        </p:nvSpPr>
        <p:spPr>
          <a:xfrm>
            <a:off x="4886325" y="4414838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MongoDB</a:t>
            </a:r>
            <a:endParaRPr lang="en-US" sz="1125" dirty="0"/>
          </a:p>
        </p:txBody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7838" y="4686300"/>
            <a:ext cx="171450" cy="171450"/>
          </a:xfrm>
          <a:prstGeom prst="rect">
            <a:avLst/>
          </a:prstGeom>
        </p:spPr>
      </p:pic>
      <p:sp>
        <p:nvSpPr>
          <p:cNvPr id="26" name="Shape 19"/>
          <p:cNvSpPr/>
          <p:nvPr/>
        </p:nvSpPr>
        <p:spPr>
          <a:xfrm>
            <a:off x="6772275" y="3643313"/>
            <a:ext cx="2028825" cy="1382316"/>
          </a:xfrm>
          <a:prstGeom prst="rect">
            <a:avLst/>
          </a:prstGeom>
          <a:solidFill>
            <a:srgbClr val="FFFFFF"/>
          </a:solidFill>
          <a:ln w="397">
            <a:solidFill>
              <a:srgbClr val="6F4E3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7" name="Text 20"/>
          <p:cNvSpPr/>
          <p:nvPr/>
        </p:nvSpPr>
        <p:spPr>
          <a:xfrm>
            <a:off x="6886575" y="3757613"/>
            <a:ext cx="187166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Frontend</a:t>
            </a:r>
            <a:endParaRPr lang="en-US" sz="900" dirty="0"/>
          </a:p>
        </p:txBody>
      </p:sp>
      <p:sp>
        <p:nvSpPr>
          <p:cNvPr id="28" name="Text 21"/>
          <p:cNvSpPr/>
          <p:nvPr/>
        </p:nvSpPr>
        <p:spPr>
          <a:xfrm>
            <a:off x="7029450" y="3986213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React.js</a:t>
            </a:r>
            <a:endParaRPr lang="en-US" sz="1125" dirty="0"/>
          </a:p>
        </p:txBody>
      </p:sp>
      <p:sp>
        <p:nvSpPr>
          <p:cNvPr id="29" name="Text 22"/>
          <p:cNvSpPr/>
          <p:nvPr/>
        </p:nvSpPr>
        <p:spPr>
          <a:xfrm>
            <a:off x="7029450" y="4200525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D3.js</a:t>
            </a:r>
            <a:endParaRPr lang="en-US" sz="1125" dirty="0"/>
          </a:p>
        </p:txBody>
      </p:sp>
      <p:sp>
        <p:nvSpPr>
          <p:cNvPr id="30" name="Text 23"/>
          <p:cNvSpPr/>
          <p:nvPr/>
        </p:nvSpPr>
        <p:spPr>
          <a:xfrm>
            <a:off x="7029450" y="4414838"/>
            <a:ext cx="172878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Tailwind CSS</a:t>
            </a:r>
            <a:endParaRPr lang="en-US" sz="1125" dirty="0"/>
          </a:p>
        </p:txBody>
      </p:sp>
      <p:pic>
        <p:nvPicPr>
          <p:cNvPr id="31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0247" y="4686300"/>
            <a:ext cx="192881" cy="171450"/>
          </a:xfrm>
          <a:prstGeom prst="rect">
            <a:avLst/>
          </a:prstGeom>
        </p:spPr>
      </p:pic>
      <p:sp>
        <p:nvSpPr>
          <p:cNvPr id="32" name="Shape 24"/>
          <p:cNvSpPr/>
          <p:nvPr/>
        </p:nvSpPr>
        <p:spPr>
          <a:xfrm>
            <a:off x="342900" y="5111353"/>
            <a:ext cx="4171950" cy="1514475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3" name="Text 25"/>
          <p:cNvSpPr/>
          <p:nvPr/>
        </p:nvSpPr>
        <p:spPr>
          <a:xfrm>
            <a:off x="457200" y="5225653"/>
            <a:ext cx="4014788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Aplicação da IA</a:t>
            </a:r>
            <a:endParaRPr lang="en-US" sz="1350" dirty="0"/>
          </a:p>
        </p:txBody>
      </p:sp>
      <p:sp>
        <p:nvSpPr>
          <p:cNvPr id="34" name="Text 26"/>
          <p:cNvSpPr/>
          <p:nvPr/>
        </p:nvSpPr>
        <p:spPr>
          <a:xfrm>
            <a:off x="600075" y="5539978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Previsão de produção e preços</a:t>
            </a:r>
            <a:endParaRPr lang="en-US" sz="1125" dirty="0"/>
          </a:p>
        </p:txBody>
      </p:sp>
      <p:sp>
        <p:nvSpPr>
          <p:cNvPr id="35" name="Text 27"/>
          <p:cNvSpPr/>
          <p:nvPr/>
        </p:nvSpPr>
        <p:spPr>
          <a:xfrm>
            <a:off x="600075" y="5754291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Análise de qualidade do café</a:t>
            </a:r>
            <a:endParaRPr lang="en-US" sz="1125" dirty="0"/>
          </a:p>
        </p:txBody>
      </p:sp>
      <p:sp>
        <p:nvSpPr>
          <p:cNvPr id="36" name="Text 28"/>
          <p:cNvSpPr/>
          <p:nvPr/>
        </p:nvSpPr>
        <p:spPr>
          <a:xfrm>
            <a:off x="600075" y="5968603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Identificação de tendências de mercado</a:t>
            </a:r>
            <a:endParaRPr lang="en-US" sz="1125" dirty="0"/>
          </a:p>
        </p:txBody>
      </p:sp>
      <p:sp>
        <p:nvSpPr>
          <p:cNvPr id="37" name="Text 29"/>
          <p:cNvSpPr/>
          <p:nvPr/>
        </p:nvSpPr>
        <p:spPr>
          <a:xfrm>
            <a:off x="600075" y="6182916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Otimização de rotas logísticas</a:t>
            </a:r>
            <a:endParaRPr lang="en-US" sz="1125" dirty="0"/>
          </a:p>
        </p:txBody>
      </p:sp>
      <p:sp>
        <p:nvSpPr>
          <p:cNvPr id="38" name="Shape 30"/>
          <p:cNvSpPr/>
          <p:nvPr/>
        </p:nvSpPr>
        <p:spPr>
          <a:xfrm>
            <a:off x="4629150" y="5111353"/>
            <a:ext cx="4171950" cy="1514475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39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43450" y="5225653"/>
            <a:ext cx="3571875" cy="12858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5864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2900" y="342900"/>
            <a:ext cx="3638876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Produto Mínimo Viável (MVP)</a:t>
            </a:r>
            <a:endParaRPr lang="en-US" sz="2025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612" y="450056"/>
            <a:ext cx="214313" cy="1714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074" y="435769"/>
            <a:ext cx="117746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Global Coffee AI</a:t>
            </a:r>
            <a:endParaRPr lang="en-US" sz="1125" dirty="0"/>
          </a:p>
        </p:txBody>
      </p:sp>
      <p:sp>
        <p:nvSpPr>
          <p:cNvPr id="6" name="Shape 2"/>
          <p:cNvSpPr/>
          <p:nvPr/>
        </p:nvSpPr>
        <p:spPr>
          <a:xfrm>
            <a:off x="342900" y="842963"/>
            <a:ext cx="4171950" cy="1100138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Shape 3"/>
          <p:cNvSpPr/>
          <p:nvPr/>
        </p:nvSpPr>
        <p:spPr>
          <a:xfrm>
            <a:off x="342900" y="842963"/>
            <a:ext cx="28575" cy="1100138"/>
          </a:xfrm>
          <a:prstGeom prst="rect">
            <a:avLst/>
          </a:prstGeom>
          <a:solidFill>
            <a:srgbClr val="6F4E37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957263"/>
            <a:ext cx="171450" cy="17145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14375" y="957263"/>
            <a:ext cx="115114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Módulo de Previsão</a:t>
            </a:r>
            <a:endParaRPr lang="en-US" sz="900" dirty="0"/>
          </a:p>
        </p:txBody>
      </p:sp>
      <p:sp>
        <p:nvSpPr>
          <p:cNvPr id="10" name="Text 5"/>
          <p:cNvSpPr/>
          <p:nvPr/>
        </p:nvSpPr>
        <p:spPr>
          <a:xfrm>
            <a:off x="600075" y="1185863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Previsão de produção por região e tipo de café</a:t>
            </a:r>
            <a:endParaRPr lang="en-US" sz="1125" dirty="0"/>
          </a:p>
        </p:txBody>
      </p:sp>
      <p:sp>
        <p:nvSpPr>
          <p:cNvPr id="11" name="Text 6"/>
          <p:cNvSpPr/>
          <p:nvPr/>
        </p:nvSpPr>
        <p:spPr>
          <a:xfrm>
            <a:off x="600075" y="1400175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Previsão de preços médios com intervalos de confiança</a:t>
            </a:r>
            <a:endParaRPr lang="en-US" sz="1125" dirty="0"/>
          </a:p>
        </p:txBody>
      </p:sp>
      <p:sp>
        <p:nvSpPr>
          <p:cNvPr id="12" name="Text 7"/>
          <p:cNvSpPr/>
          <p:nvPr/>
        </p:nvSpPr>
        <p:spPr>
          <a:xfrm>
            <a:off x="600075" y="1614488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Visualização de tendências e fatores influenciadores</a:t>
            </a:r>
            <a:endParaRPr lang="en-US" sz="1125" dirty="0"/>
          </a:p>
        </p:txBody>
      </p:sp>
      <p:sp>
        <p:nvSpPr>
          <p:cNvPr id="13" name="Shape 8"/>
          <p:cNvSpPr/>
          <p:nvPr/>
        </p:nvSpPr>
        <p:spPr>
          <a:xfrm>
            <a:off x="342900" y="2057400"/>
            <a:ext cx="4171950" cy="1100138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Shape 9"/>
          <p:cNvSpPr/>
          <p:nvPr/>
        </p:nvSpPr>
        <p:spPr>
          <a:xfrm>
            <a:off x="342900" y="2057400"/>
            <a:ext cx="28575" cy="1100138"/>
          </a:xfrm>
          <a:prstGeom prst="rect">
            <a:avLst/>
          </a:prstGeom>
          <a:solidFill>
            <a:srgbClr val="4A7C59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2171700"/>
            <a:ext cx="171450" cy="17145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714375" y="2171700"/>
            <a:ext cx="1144619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Módulo de Mercado</a:t>
            </a:r>
            <a:endParaRPr lang="en-US" sz="900" dirty="0"/>
          </a:p>
        </p:txBody>
      </p:sp>
      <p:sp>
        <p:nvSpPr>
          <p:cNvPr id="17" name="Text 11"/>
          <p:cNvSpPr/>
          <p:nvPr/>
        </p:nvSpPr>
        <p:spPr>
          <a:xfrm>
            <a:off x="600075" y="2400300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Dashboard de dados globais de produção e consumo</a:t>
            </a:r>
            <a:endParaRPr lang="en-US" sz="1125" dirty="0"/>
          </a:p>
        </p:txBody>
      </p:sp>
      <p:sp>
        <p:nvSpPr>
          <p:cNvPr id="18" name="Text 12"/>
          <p:cNvSpPr/>
          <p:nvPr/>
        </p:nvSpPr>
        <p:spPr>
          <a:xfrm>
            <a:off x="600075" y="2614613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Informações sobre principais empresas consumidoras</a:t>
            </a:r>
            <a:endParaRPr lang="en-US" sz="1125" dirty="0"/>
          </a:p>
        </p:txBody>
      </p:sp>
      <p:sp>
        <p:nvSpPr>
          <p:cNvPr id="19" name="Text 13"/>
          <p:cNvSpPr/>
          <p:nvPr/>
        </p:nvSpPr>
        <p:spPr>
          <a:xfrm>
            <a:off x="600075" y="2828925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Análise de tendências de mercado e regiões emergentes</a:t>
            </a:r>
            <a:endParaRPr lang="en-US" sz="1125" dirty="0"/>
          </a:p>
        </p:txBody>
      </p:sp>
      <p:sp>
        <p:nvSpPr>
          <p:cNvPr id="20" name="Shape 14"/>
          <p:cNvSpPr/>
          <p:nvPr/>
        </p:nvSpPr>
        <p:spPr>
          <a:xfrm>
            <a:off x="4629150" y="842963"/>
            <a:ext cx="4171950" cy="1100138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1" name="Shape 15"/>
          <p:cNvSpPr/>
          <p:nvPr/>
        </p:nvSpPr>
        <p:spPr>
          <a:xfrm>
            <a:off x="4629150" y="842963"/>
            <a:ext cx="28575" cy="1100138"/>
          </a:xfrm>
          <a:prstGeom prst="rect">
            <a:avLst/>
          </a:prstGeom>
          <a:solidFill>
            <a:srgbClr val="B9936C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3450" y="957263"/>
            <a:ext cx="171450" cy="171450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5000625" y="957263"/>
            <a:ext cx="1627715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Rastreabilidade Simplificada</a:t>
            </a:r>
            <a:endParaRPr lang="en-US" sz="900" dirty="0"/>
          </a:p>
        </p:txBody>
      </p:sp>
      <p:sp>
        <p:nvSpPr>
          <p:cNvPr id="24" name="Text 17"/>
          <p:cNvSpPr/>
          <p:nvPr/>
        </p:nvSpPr>
        <p:spPr>
          <a:xfrm>
            <a:off x="4886325" y="1185863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Registro básico de origem do café</a:t>
            </a:r>
            <a:endParaRPr lang="en-US" sz="1125" dirty="0"/>
          </a:p>
        </p:txBody>
      </p:sp>
      <p:sp>
        <p:nvSpPr>
          <p:cNvPr id="25" name="Text 18"/>
          <p:cNvSpPr/>
          <p:nvPr/>
        </p:nvSpPr>
        <p:spPr>
          <a:xfrm>
            <a:off x="4886325" y="1400175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Visualização da jornada do café até o consumidor</a:t>
            </a:r>
            <a:endParaRPr lang="en-US" sz="1125" dirty="0"/>
          </a:p>
        </p:txBody>
      </p:sp>
      <p:sp>
        <p:nvSpPr>
          <p:cNvPr id="26" name="Text 19"/>
          <p:cNvSpPr/>
          <p:nvPr/>
        </p:nvSpPr>
        <p:spPr>
          <a:xfrm>
            <a:off x="4886325" y="1614488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Verificação de certificações e práticas sustentáveis</a:t>
            </a:r>
            <a:endParaRPr lang="en-US" sz="1125" dirty="0"/>
          </a:p>
        </p:txBody>
      </p:sp>
      <p:sp>
        <p:nvSpPr>
          <p:cNvPr id="27" name="Shape 20"/>
          <p:cNvSpPr/>
          <p:nvPr/>
        </p:nvSpPr>
        <p:spPr>
          <a:xfrm>
            <a:off x="4629150" y="2057400"/>
            <a:ext cx="4171950" cy="1100138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8" name="Shape 21"/>
          <p:cNvSpPr/>
          <p:nvPr/>
        </p:nvSpPr>
        <p:spPr>
          <a:xfrm>
            <a:off x="4629150" y="2057400"/>
            <a:ext cx="28575" cy="1100138"/>
          </a:xfrm>
          <a:prstGeom prst="rect">
            <a:avLst/>
          </a:prstGeom>
          <a:solidFill>
            <a:srgbClr val="6F4E37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2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43450" y="2171700"/>
            <a:ext cx="214313" cy="171450"/>
          </a:xfrm>
          <a:prstGeom prst="rect">
            <a:avLst/>
          </a:prstGeom>
        </p:spPr>
      </p:pic>
      <p:sp>
        <p:nvSpPr>
          <p:cNvPr id="30" name="Text 22"/>
          <p:cNvSpPr/>
          <p:nvPr/>
        </p:nvSpPr>
        <p:spPr>
          <a:xfrm>
            <a:off x="5043488" y="2171700"/>
            <a:ext cx="86126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Interface e API</a:t>
            </a:r>
            <a:endParaRPr lang="en-US" sz="900" dirty="0"/>
          </a:p>
        </p:txBody>
      </p:sp>
      <p:sp>
        <p:nvSpPr>
          <p:cNvPr id="31" name="Text 23"/>
          <p:cNvSpPr/>
          <p:nvPr/>
        </p:nvSpPr>
        <p:spPr>
          <a:xfrm>
            <a:off x="4886325" y="2400300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Dashboard web intuitivo e responsivo</a:t>
            </a:r>
            <a:endParaRPr lang="en-US" sz="1125" dirty="0"/>
          </a:p>
        </p:txBody>
      </p:sp>
      <p:sp>
        <p:nvSpPr>
          <p:cNvPr id="32" name="Text 24"/>
          <p:cNvSpPr/>
          <p:nvPr/>
        </p:nvSpPr>
        <p:spPr>
          <a:xfrm>
            <a:off x="4886325" y="2614613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Funcionalidades de busca e filtro personalizados</a:t>
            </a:r>
            <a:endParaRPr lang="en-US" sz="1125" dirty="0"/>
          </a:p>
        </p:txBody>
      </p:sp>
      <p:sp>
        <p:nvSpPr>
          <p:cNvPr id="33" name="Text 25"/>
          <p:cNvSpPr/>
          <p:nvPr/>
        </p:nvSpPr>
        <p:spPr>
          <a:xfrm>
            <a:off x="4886325" y="2828925"/>
            <a:ext cx="38719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API RESTful para integração com sistemas externos</a:t>
            </a:r>
            <a:endParaRPr lang="en-US" sz="1125" dirty="0"/>
          </a:p>
        </p:txBody>
      </p:sp>
      <p:sp>
        <p:nvSpPr>
          <p:cNvPr id="34" name="Shape 26"/>
          <p:cNvSpPr/>
          <p:nvPr/>
        </p:nvSpPr>
        <p:spPr>
          <a:xfrm>
            <a:off x="342900" y="3271838"/>
            <a:ext cx="8458200" cy="1971675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5" name="Text 27"/>
          <p:cNvSpPr/>
          <p:nvPr/>
        </p:nvSpPr>
        <p:spPr>
          <a:xfrm>
            <a:off x="457200" y="3386138"/>
            <a:ext cx="8301038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Jornada do Usuário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0293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2900" y="342900"/>
            <a:ext cx="4030526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Cronograma e Próximos Passos</a:t>
            </a:r>
            <a:endParaRPr lang="en-US" sz="2025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612" y="450056"/>
            <a:ext cx="214313" cy="1714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074" y="435769"/>
            <a:ext cx="117746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b="1" dirty="0">
                <a:solidFill>
                  <a:srgbClr val="6F4E37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Global Coffee AI</a:t>
            </a:r>
            <a:endParaRPr lang="en-US" sz="1125" dirty="0"/>
          </a:p>
        </p:txBody>
      </p:sp>
      <p:sp>
        <p:nvSpPr>
          <p:cNvPr id="6" name="Shape 2"/>
          <p:cNvSpPr/>
          <p:nvPr/>
        </p:nvSpPr>
        <p:spPr>
          <a:xfrm>
            <a:off x="342900" y="842963"/>
            <a:ext cx="8458200" cy="2328863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3"/>
          <p:cNvSpPr/>
          <p:nvPr/>
        </p:nvSpPr>
        <p:spPr>
          <a:xfrm>
            <a:off x="457200" y="957263"/>
            <a:ext cx="8301038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Cronograma de Desenvolvimento</a:t>
            </a:r>
            <a:endParaRPr lang="en-US" sz="13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1271588"/>
            <a:ext cx="8229600" cy="1785938"/>
          </a:xfrm>
          <a:prstGeom prst="rect">
            <a:avLst/>
          </a:prstGeom>
        </p:spPr>
      </p:pic>
      <p:sp>
        <p:nvSpPr>
          <p:cNvPr id="9" name="Shape 4"/>
          <p:cNvSpPr/>
          <p:nvPr/>
        </p:nvSpPr>
        <p:spPr>
          <a:xfrm>
            <a:off x="342900" y="3286125"/>
            <a:ext cx="2743200" cy="1100138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5"/>
          <p:cNvSpPr/>
          <p:nvPr/>
        </p:nvSpPr>
        <p:spPr>
          <a:xfrm>
            <a:off x="342900" y="3286125"/>
            <a:ext cx="28575" cy="1100138"/>
          </a:xfrm>
          <a:prstGeom prst="rect">
            <a:avLst/>
          </a:prstGeom>
          <a:solidFill>
            <a:srgbClr val="6F4E37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3400425"/>
            <a:ext cx="171450" cy="17145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14375" y="3400425"/>
            <a:ext cx="103076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Fase de Pesquisa</a:t>
            </a:r>
            <a:endParaRPr lang="en-US" sz="900" dirty="0"/>
          </a:p>
        </p:txBody>
      </p:sp>
      <p:sp>
        <p:nvSpPr>
          <p:cNvPr id="13" name="Text 7"/>
          <p:cNvSpPr/>
          <p:nvPr/>
        </p:nvSpPr>
        <p:spPr>
          <a:xfrm>
            <a:off x="457200" y="3629025"/>
            <a:ext cx="258603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Jul-Ago 2025</a:t>
            </a:r>
            <a:endParaRPr lang="en-US" sz="1125" dirty="0"/>
          </a:p>
        </p:txBody>
      </p:sp>
      <p:sp>
        <p:nvSpPr>
          <p:cNvPr id="14" name="Text 8"/>
          <p:cNvSpPr/>
          <p:nvPr/>
        </p:nvSpPr>
        <p:spPr>
          <a:xfrm>
            <a:off x="600075" y="3843338"/>
            <a:ext cx="24431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Coleta de dados ≥ 98%</a:t>
            </a:r>
            <a:endParaRPr lang="en-US" sz="1125" dirty="0"/>
          </a:p>
        </p:txBody>
      </p:sp>
      <p:sp>
        <p:nvSpPr>
          <p:cNvPr id="15" name="Text 9"/>
          <p:cNvSpPr/>
          <p:nvPr/>
        </p:nvSpPr>
        <p:spPr>
          <a:xfrm>
            <a:off x="600075" y="4057650"/>
            <a:ext cx="24431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Validação com stakeholders</a:t>
            </a:r>
            <a:endParaRPr lang="en-US" sz="1125" dirty="0"/>
          </a:p>
        </p:txBody>
      </p:sp>
      <p:sp>
        <p:nvSpPr>
          <p:cNvPr id="16" name="Shape 10"/>
          <p:cNvSpPr/>
          <p:nvPr/>
        </p:nvSpPr>
        <p:spPr>
          <a:xfrm>
            <a:off x="3200400" y="3286125"/>
            <a:ext cx="2743200" cy="1100138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Shape 11"/>
          <p:cNvSpPr/>
          <p:nvPr/>
        </p:nvSpPr>
        <p:spPr>
          <a:xfrm>
            <a:off x="3200400" y="3286125"/>
            <a:ext cx="28575" cy="1100138"/>
          </a:xfrm>
          <a:prstGeom prst="rect">
            <a:avLst/>
          </a:prstGeom>
          <a:solidFill>
            <a:srgbClr val="B9936C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3400425"/>
            <a:ext cx="214313" cy="171450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3614738" y="3400425"/>
            <a:ext cx="1475296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Fase de Desenvolvimento</a:t>
            </a:r>
            <a:endParaRPr lang="en-US" sz="900" dirty="0"/>
          </a:p>
        </p:txBody>
      </p:sp>
      <p:sp>
        <p:nvSpPr>
          <p:cNvPr id="20" name="Text 13"/>
          <p:cNvSpPr/>
          <p:nvPr/>
        </p:nvSpPr>
        <p:spPr>
          <a:xfrm>
            <a:off x="3314700" y="3629025"/>
            <a:ext cx="258603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Set 2025 - Fev 2026</a:t>
            </a:r>
            <a:endParaRPr lang="en-US" sz="1125" dirty="0"/>
          </a:p>
        </p:txBody>
      </p:sp>
      <p:sp>
        <p:nvSpPr>
          <p:cNvPr id="21" name="Text 14"/>
          <p:cNvSpPr/>
          <p:nvPr/>
        </p:nvSpPr>
        <p:spPr>
          <a:xfrm>
            <a:off x="3457575" y="3843338"/>
            <a:ext cx="24431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Acurácia do modelo ≥ 85%</a:t>
            </a:r>
            <a:endParaRPr lang="en-US" sz="1125" dirty="0"/>
          </a:p>
        </p:txBody>
      </p:sp>
      <p:sp>
        <p:nvSpPr>
          <p:cNvPr id="22" name="Text 15"/>
          <p:cNvSpPr/>
          <p:nvPr/>
        </p:nvSpPr>
        <p:spPr>
          <a:xfrm>
            <a:off x="3457575" y="4057650"/>
            <a:ext cx="24431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SLA de API: 99,5%</a:t>
            </a:r>
            <a:endParaRPr lang="en-US" sz="1125" dirty="0"/>
          </a:p>
        </p:txBody>
      </p:sp>
      <p:sp>
        <p:nvSpPr>
          <p:cNvPr id="23" name="Shape 16"/>
          <p:cNvSpPr/>
          <p:nvPr/>
        </p:nvSpPr>
        <p:spPr>
          <a:xfrm>
            <a:off x="6057900" y="3286125"/>
            <a:ext cx="2743200" cy="1100138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4" name="Shape 17"/>
          <p:cNvSpPr/>
          <p:nvPr/>
        </p:nvSpPr>
        <p:spPr>
          <a:xfrm>
            <a:off x="6057900" y="3286125"/>
            <a:ext cx="28575" cy="1100138"/>
          </a:xfrm>
          <a:prstGeom prst="rect">
            <a:avLst/>
          </a:prstGeom>
          <a:solidFill>
            <a:srgbClr val="4A7C59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2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2200" y="3400425"/>
            <a:ext cx="171450" cy="171450"/>
          </a:xfrm>
          <a:prstGeom prst="rect">
            <a:avLst/>
          </a:prstGeom>
        </p:spPr>
      </p:pic>
      <p:sp>
        <p:nvSpPr>
          <p:cNvPr id="26" name="Text 18"/>
          <p:cNvSpPr/>
          <p:nvPr/>
        </p:nvSpPr>
        <p:spPr>
          <a:xfrm>
            <a:off x="6429375" y="3400425"/>
            <a:ext cx="120210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900" b="1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Fase de Lançamento</a:t>
            </a:r>
            <a:endParaRPr lang="en-US" sz="900" dirty="0"/>
          </a:p>
        </p:txBody>
      </p:sp>
      <p:sp>
        <p:nvSpPr>
          <p:cNvPr id="27" name="Text 19"/>
          <p:cNvSpPr/>
          <p:nvPr/>
        </p:nvSpPr>
        <p:spPr>
          <a:xfrm>
            <a:off x="6172200" y="3629025"/>
            <a:ext cx="2586038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Mar-Mai 2026</a:t>
            </a:r>
            <a:endParaRPr lang="en-US" sz="1125" dirty="0"/>
          </a:p>
        </p:txBody>
      </p:sp>
      <p:sp>
        <p:nvSpPr>
          <p:cNvPr id="28" name="Text 20"/>
          <p:cNvSpPr/>
          <p:nvPr/>
        </p:nvSpPr>
        <p:spPr>
          <a:xfrm>
            <a:off x="6315075" y="3843338"/>
            <a:ext cx="24431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Tempo de resposta &lt; 200ms</a:t>
            </a:r>
            <a:endParaRPr lang="en-US" sz="1125" dirty="0"/>
          </a:p>
        </p:txBody>
      </p:sp>
      <p:sp>
        <p:nvSpPr>
          <p:cNvPr id="29" name="Text 21"/>
          <p:cNvSpPr/>
          <p:nvPr/>
        </p:nvSpPr>
        <p:spPr>
          <a:xfrm>
            <a:off x="6315075" y="4057650"/>
            <a:ext cx="244316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Adoção inicial ≥ 10%</a:t>
            </a:r>
            <a:endParaRPr lang="en-US" sz="1125" dirty="0"/>
          </a:p>
        </p:txBody>
      </p:sp>
      <p:sp>
        <p:nvSpPr>
          <p:cNvPr id="30" name="Shape 22"/>
          <p:cNvSpPr/>
          <p:nvPr/>
        </p:nvSpPr>
        <p:spPr>
          <a:xfrm>
            <a:off x="342900" y="4500563"/>
            <a:ext cx="8458200" cy="1185863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1" name="Text 23"/>
          <p:cNvSpPr/>
          <p:nvPr/>
        </p:nvSpPr>
        <p:spPr>
          <a:xfrm>
            <a:off x="457200" y="4614863"/>
            <a:ext cx="8301038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4A7C59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Próximos Passos</a:t>
            </a:r>
            <a:endParaRPr lang="en-US" sz="1350" dirty="0"/>
          </a:p>
        </p:txBody>
      </p:sp>
      <p:sp>
        <p:nvSpPr>
          <p:cNvPr id="32" name="Text 24"/>
          <p:cNvSpPr/>
          <p:nvPr/>
        </p:nvSpPr>
        <p:spPr>
          <a:xfrm>
            <a:off x="600075" y="4929188"/>
            <a:ext cx="39862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Formação da equipe multidisciplinar</a:t>
            </a:r>
            <a:endParaRPr lang="en-US" sz="1125" dirty="0"/>
          </a:p>
        </p:txBody>
      </p:sp>
      <p:sp>
        <p:nvSpPr>
          <p:cNvPr id="33" name="Text 25"/>
          <p:cNvSpPr/>
          <p:nvPr/>
        </p:nvSpPr>
        <p:spPr>
          <a:xfrm>
            <a:off x="600075" y="5143500"/>
            <a:ext cx="39862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Estabelecimento de parcerias estratégicas</a:t>
            </a:r>
            <a:endParaRPr lang="en-US" sz="1125" dirty="0"/>
          </a:p>
        </p:txBody>
      </p:sp>
      <p:sp>
        <p:nvSpPr>
          <p:cNvPr id="34" name="Text 26"/>
          <p:cNvSpPr/>
          <p:nvPr/>
        </p:nvSpPr>
        <p:spPr>
          <a:xfrm>
            <a:off x="600075" y="5357813"/>
            <a:ext cx="39862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Definição de métricas de sucesso detalhadas</a:t>
            </a:r>
            <a:endParaRPr lang="en-US" sz="1125" dirty="0"/>
          </a:p>
        </p:txBody>
      </p:sp>
      <p:sp>
        <p:nvSpPr>
          <p:cNvPr id="35" name="Text 27"/>
          <p:cNvSpPr/>
          <p:nvPr/>
        </p:nvSpPr>
        <p:spPr>
          <a:xfrm>
            <a:off x="4772025" y="4929188"/>
            <a:ext cx="39862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Validação do MVP com usuários-chave</a:t>
            </a:r>
            <a:endParaRPr lang="en-US" sz="1125" dirty="0"/>
          </a:p>
        </p:txBody>
      </p:sp>
      <p:sp>
        <p:nvSpPr>
          <p:cNvPr id="36" name="Text 28"/>
          <p:cNvSpPr/>
          <p:nvPr/>
        </p:nvSpPr>
        <p:spPr>
          <a:xfrm>
            <a:off x="4772025" y="5143500"/>
            <a:ext cx="39862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Desenvolvimento do plano de marketing</a:t>
            </a:r>
            <a:endParaRPr lang="en-US" sz="1125" dirty="0"/>
          </a:p>
        </p:txBody>
      </p:sp>
      <p:sp>
        <p:nvSpPr>
          <p:cNvPr id="37" name="Text 29"/>
          <p:cNvSpPr/>
          <p:nvPr/>
        </p:nvSpPr>
        <p:spPr>
          <a:xfrm>
            <a:off x="4772025" y="5357813"/>
            <a:ext cx="3986213" cy="21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125" dirty="0">
                <a:solidFill>
                  <a:srgbClr val="333333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Preparação da infraestrutura de suporte</a:t>
            </a:r>
            <a:endParaRPr lang="en-US" sz="112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88645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" y="285750"/>
            <a:ext cx="535781" cy="428625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9625" y="5172075"/>
            <a:ext cx="428625" cy="428625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3650" y="1471613"/>
            <a:ext cx="514350" cy="51435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125308" y="457200"/>
            <a:ext cx="6964793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405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Perguntas e Discussão</a:t>
            </a:r>
            <a:endParaRPr lang="en-US" sz="4050" dirty="0"/>
          </a:p>
        </p:txBody>
      </p:sp>
      <p:sp>
        <p:nvSpPr>
          <p:cNvPr id="7" name="Text 1"/>
          <p:cNvSpPr/>
          <p:nvPr/>
        </p:nvSpPr>
        <p:spPr>
          <a:xfrm>
            <a:off x="1828772" y="1400175"/>
            <a:ext cx="5557838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350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Obrigado pela atenção! Estamos abertos para responder suas perguntas e discutir os próximos passos do projeto Global Coffee AI.</a:t>
            </a:r>
            <a:endParaRPr lang="en-US" sz="1350" dirty="0"/>
          </a:p>
        </p:txBody>
      </p:sp>
      <p:sp>
        <p:nvSpPr>
          <p:cNvPr id="8" name="Shape 2"/>
          <p:cNvSpPr/>
          <p:nvPr/>
        </p:nvSpPr>
        <p:spPr>
          <a:xfrm>
            <a:off x="1125308" y="2257425"/>
            <a:ext cx="2145385" cy="914400"/>
          </a:xfrm>
          <a:prstGeom prst="rect">
            <a:avLst/>
          </a:pr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9399" y="2428875"/>
            <a:ext cx="257175" cy="257175"/>
          </a:xfrm>
          <a:prstGeom prst="rect">
            <a:avLst/>
          </a:prstGeom>
        </p:spPr>
      </p:pic>
      <p:sp>
        <p:nvSpPr>
          <p:cNvPr id="10" name="Text 3"/>
          <p:cNvSpPr/>
          <p:nvPr/>
        </p:nvSpPr>
        <p:spPr>
          <a:xfrm>
            <a:off x="1296758" y="2800350"/>
            <a:ext cx="1873923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125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contato@globalcoffeeai.com</a:t>
            </a:r>
            <a:endParaRPr lang="en-US" sz="1125" dirty="0"/>
          </a:p>
        </p:txBody>
      </p:sp>
      <p:sp>
        <p:nvSpPr>
          <p:cNvPr id="11" name="Shape 4"/>
          <p:cNvSpPr/>
          <p:nvPr/>
        </p:nvSpPr>
        <p:spPr>
          <a:xfrm>
            <a:off x="3499293" y="2257425"/>
            <a:ext cx="2145385" cy="914400"/>
          </a:xfrm>
          <a:prstGeom prst="rect">
            <a:avLst/>
          </a:pr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3385" y="2428875"/>
            <a:ext cx="257175" cy="257175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3670743" y="2800350"/>
            <a:ext cx="1873923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125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www.globalcoffeeai.com</a:t>
            </a:r>
            <a:endParaRPr lang="en-US" sz="1125" dirty="0"/>
          </a:p>
        </p:txBody>
      </p:sp>
      <p:sp>
        <p:nvSpPr>
          <p:cNvPr id="14" name="Shape 6"/>
          <p:cNvSpPr/>
          <p:nvPr/>
        </p:nvSpPr>
        <p:spPr>
          <a:xfrm>
            <a:off x="5873279" y="2257425"/>
            <a:ext cx="2145385" cy="914400"/>
          </a:xfrm>
          <a:prstGeom prst="rect">
            <a:avLst/>
          </a:pr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17370" y="2428875"/>
            <a:ext cx="257175" cy="257175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6044729" y="2800350"/>
            <a:ext cx="1873923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125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+55 (11) 9999-8888</a:t>
            </a:r>
            <a:endParaRPr lang="en-US" sz="1125" dirty="0"/>
          </a:p>
        </p:txBody>
      </p:sp>
      <p:pic>
        <p:nvPicPr>
          <p:cNvPr id="17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25308" y="3629025"/>
            <a:ext cx="4286250" cy="142875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1125308" y="5286375"/>
            <a:ext cx="6964793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788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Global Coffee AI - Conectando produtores e consumidores através da inteligência artificial</a:t>
            </a:r>
            <a:endParaRPr lang="en-US" sz="788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649</Words>
  <Application>Microsoft Macintosh PowerPoint</Application>
  <PresentationFormat>Apresentação na tela (16:9)</PresentationFormat>
  <Paragraphs>141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1" baseType="lpstr">
      <vt:lpstr>Arial</vt:lpstr>
      <vt:lpstr>Segoe UI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William Duarte</cp:lastModifiedBy>
  <cp:revision>2</cp:revision>
  <dcterms:created xsi:type="dcterms:W3CDTF">2025-06-25T23:23:46Z</dcterms:created>
  <dcterms:modified xsi:type="dcterms:W3CDTF">2025-06-27T18:59:57Z</dcterms:modified>
</cp:coreProperties>
</file>